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9"/>
  </p:notesMasterIdLst>
  <p:sldIdLst>
    <p:sldId id="681" r:id="rId3"/>
    <p:sldId id="1189" r:id="rId4"/>
    <p:sldId id="1275" r:id="rId5"/>
    <p:sldId id="1192" r:id="rId6"/>
    <p:sldId id="1291" r:id="rId7"/>
    <p:sldId id="1292" r:id="rId8"/>
    <p:sldId id="1293" r:id="rId9"/>
    <p:sldId id="1294" r:id="rId10"/>
    <p:sldId id="1295" r:id="rId11"/>
    <p:sldId id="1296" r:id="rId12"/>
    <p:sldId id="1297" r:id="rId13"/>
    <p:sldId id="1298" r:id="rId14"/>
    <p:sldId id="1299" r:id="rId15"/>
    <p:sldId id="1300" r:id="rId16"/>
    <p:sldId id="1301" r:id="rId17"/>
    <p:sldId id="1302" r:id="rId18"/>
    <p:sldId id="1303" r:id="rId19"/>
    <p:sldId id="1304" r:id="rId20"/>
    <p:sldId id="1305" r:id="rId21"/>
    <p:sldId id="1306" r:id="rId22"/>
    <p:sldId id="1307" r:id="rId23"/>
    <p:sldId id="1308" r:id="rId24"/>
    <p:sldId id="1364" r:id="rId25"/>
    <p:sldId id="1309" r:id="rId26"/>
    <p:sldId id="1310" r:id="rId27"/>
    <p:sldId id="1365" r:id="rId28"/>
    <p:sldId id="1311" r:id="rId29"/>
    <p:sldId id="1312" r:id="rId30"/>
    <p:sldId id="1313" r:id="rId31"/>
    <p:sldId id="1314" r:id="rId32"/>
    <p:sldId id="1315" r:id="rId33"/>
    <p:sldId id="1316" r:id="rId34"/>
    <p:sldId id="1317" r:id="rId35"/>
    <p:sldId id="1318" r:id="rId36"/>
    <p:sldId id="1319" r:id="rId37"/>
    <p:sldId id="1320" r:id="rId38"/>
    <p:sldId id="1321" r:id="rId39"/>
    <p:sldId id="1322" r:id="rId40"/>
    <p:sldId id="1323" r:id="rId41"/>
    <p:sldId id="1346" r:id="rId42"/>
    <p:sldId id="1347" r:id="rId43"/>
    <p:sldId id="1349" r:id="rId44"/>
    <p:sldId id="1350" r:id="rId45"/>
    <p:sldId id="1324" r:id="rId46"/>
    <p:sldId id="1276" r:id="rId47"/>
    <p:sldId id="1351" r:id="rId48"/>
    <p:sldId id="1326" r:id="rId49"/>
    <p:sldId id="1327" r:id="rId50"/>
    <p:sldId id="1352" r:id="rId51"/>
    <p:sldId id="1353" r:id="rId52"/>
    <p:sldId id="1354" r:id="rId53"/>
    <p:sldId id="1355" r:id="rId54"/>
    <p:sldId id="1356" r:id="rId55"/>
    <p:sldId id="1358" r:id="rId56"/>
    <p:sldId id="1357" r:id="rId57"/>
    <p:sldId id="1359" r:id="rId58"/>
    <p:sldId id="1361" r:id="rId59"/>
    <p:sldId id="1362" r:id="rId60"/>
    <p:sldId id="1363" r:id="rId61"/>
    <p:sldId id="1328" r:id="rId62"/>
    <p:sldId id="1330" r:id="rId63"/>
    <p:sldId id="1331" r:id="rId64"/>
    <p:sldId id="1332" r:id="rId65"/>
    <p:sldId id="1335" r:id="rId66"/>
    <p:sldId id="1333" r:id="rId67"/>
    <p:sldId id="1329" r:id="rId68"/>
    <p:sldId id="1336" r:id="rId69"/>
    <p:sldId id="1337" r:id="rId70"/>
    <p:sldId id="1338" r:id="rId71"/>
    <p:sldId id="1339" r:id="rId72"/>
    <p:sldId id="1340" r:id="rId73"/>
    <p:sldId id="1341" r:id="rId74"/>
    <p:sldId id="1342" r:id="rId75"/>
    <p:sldId id="1343" r:id="rId76"/>
    <p:sldId id="1344" r:id="rId77"/>
    <p:sldId id="1345" r:id="rId7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74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709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138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701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041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4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551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816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8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74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0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98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37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22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5/23/2024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5/23/2024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921168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開發帳號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16256799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代表的是一個公司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團體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如果幫多個公司開發，就可以建立新的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給不同公司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只是一個分類而已，但不提供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特定的功能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Developer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上限是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Provider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69093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FBF3777-6BEA-BCFB-2EFF-9E1E3098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513199"/>
            <a:ext cx="7757838" cy="58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E49439-7C6A-2A1B-FF87-3B1DF1D7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8" y="1993826"/>
            <a:ext cx="5512083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15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F0C40D-077A-DD86-8197-F65F4E30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512931"/>
            <a:ext cx="8082666" cy="6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53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4619204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相關功能，需創建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有四種，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需要的有兩種，分別是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主要就是不同的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功能，例如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帳號可以在不同平台上登入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就是聊天機器人的開發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87225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DC631D-10F3-F54F-54D6-CD25891B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" y="415770"/>
            <a:ext cx="8960310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068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0D4CA5-AEAD-483C-0A91-EC800861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618762"/>
            <a:ext cx="8355435" cy="59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3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015ACF-AB26-9BAF-99E6-30F1B027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91" y="1895396"/>
            <a:ext cx="6159817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416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開發者帳號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Message API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機器人開發流程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平台基礎知識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0E9686-D180-6B3A-6FBC-AB1AD932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6" y="288763"/>
            <a:ext cx="6178868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19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9169E7-30D8-6CFF-7033-70662AB5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78" y="2530429"/>
            <a:ext cx="3753043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874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02738B-3B33-E5E9-5750-08E513F7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" y="761309"/>
            <a:ext cx="8556771" cy="56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61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B81127-3FB2-468E-AE6A-80403003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2" y="518867"/>
            <a:ext cx="8761379" cy="60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6754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登入管理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4192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7C084D-0B19-3CF6-B701-0C429ADE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3" y="1140836"/>
            <a:ext cx="8690994" cy="47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4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Bis id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管理一般性的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回應等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在此會有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SECRET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Developer Console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管理開發者專用的功能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在此會有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access token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共有兩個地方管理</a:t>
            </a:r>
          </a:p>
        </p:txBody>
      </p:sp>
    </p:spTree>
    <p:extLst>
      <p:ext uri="{BB962C8B-B14F-4D97-AF65-F5344CB8AC3E}">
        <p14:creationId xmlns:p14="http://schemas.microsoft.com/office/powerpoint/2010/main" val="275873374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E239CE-0048-3BC0-E07E-748DD743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7162"/>
            <a:ext cx="6572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97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63C8D0-C726-8F84-2435-03AF01B9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71475"/>
            <a:ext cx="64484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87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93E918-7CC4-5CC6-F2FC-2A239380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1368527"/>
            <a:ext cx="8741328" cy="43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52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7FA1CB-7D48-6B7E-F8AA-A767312D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1" y="528506"/>
            <a:ext cx="8428266" cy="6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8560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98D2AD-C6D5-FB84-792F-7A7E10A5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057275"/>
            <a:ext cx="7134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379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77EDCD-9152-9ED2-EF40-CA588B7A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8" y="210854"/>
            <a:ext cx="8456503" cy="64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63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35C294-6B33-C2FF-F7F9-3D4F6D03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7" y="1031845"/>
            <a:ext cx="8683326" cy="50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418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C7C260-8492-B164-606E-C21696FE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822812"/>
            <a:ext cx="8808440" cy="5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490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610AC5-40FA-9C98-E40F-C4E89B32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819"/>
            <a:ext cx="9144000" cy="40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6505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7BA642-F93A-DFA7-2178-9C4C9411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9" y="511729"/>
            <a:ext cx="8356077" cy="60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317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5F652F-CE67-DEDD-0AB0-6D15FF1A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81"/>
            <a:ext cx="9144000" cy="57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9826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B8F88F-FE31-9250-CD1C-46EB6722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619"/>
            <a:ext cx="8900719" cy="55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210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6F89EC-7012-9F84-7FC1-D4EFBD6D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932397"/>
            <a:ext cx="8934275" cy="51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9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首先先在官網註冊成開發者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(Developer)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Developers Console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管理各種開發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開放特定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權限給其他開發者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開發者帳號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7818A0-B25B-EC76-08C5-3AE0CA0D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5"/>
            <a:ext cx="8629650" cy="42862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0A8FE45-82E9-9605-D8BA-A8AA3654A932}"/>
              </a:ext>
            </a:extLst>
          </p:cNvPr>
          <p:cNvSpPr txBox="1"/>
          <p:nvPr/>
        </p:nvSpPr>
        <p:spPr>
          <a:xfrm>
            <a:off x="3944470" y="3908612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如果這邊沒有出現</a:t>
            </a:r>
          </a:p>
        </p:txBody>
      </p:sp>
    </p:spTree>
    <p:extLst>
      <p:ext uri="{BB962C8B-B14F-4D97-AF65-F5344CB8AC3E}">
        <p14:creationId xmlns:p14="http://schemas.microsoft.com/office/powerpoint/2010/main" val="318861705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FBC9C7-6537-0695-ADC8-62B72441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055439"/>
            <a:ext cx="72199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5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0EFA6C-01E6-A002-249D-7A8F2ACE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24037"/>
            <a:ext cx="7086600" cy="3209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B7C10B-3D0D-0312-55FA-50D655B3E0A4}"/>
              </a:ext>
            </a:extLst>
          </p:cNvPr>
          <p:cNvSpPr txBox="1"/>
          <p:nvPr/>
        </p:nvSpPr>
        <p:spPr>
          <a:xfrm>
            <a:off x="4428564" y="2294965"/>
            <a:ext cx="363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輸入這個值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範例值，稍後會改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72EA92-1F92-4891-C42D-9F54BA123618}"/>
              </a:ext>
            </a:extLst>
          </p:cNvPr>
          <p:cNvSpPr txBox="1"/>
          <p:nvPr/>
        </p:nvSpPr>
        <p:spPr>
          <a:xfrm>
            <a:off x="1882588" y="4383741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再按這邊</a:t>
            </a:r>
          </a:p>
        </p:txBody>
      </p:sp>
    </p:spTree>
    <p:extLst>
      <p:ext uri="{BB962C8B-B14F-4D97-AF65-F5344CB8AC3E}">
        <p14:creationId xmlns:p14="http://schemas.microsoft.com/office/powerpoint/2010/main" val="361516609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20C3FB-054A-2CD4-2226-F8C830DB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66837"/>
            <a:ext cx="7829550" cy="41243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1D72A6-761A-5FFD-42B8-F3973A80E605}"/>
              </a:ext>
            </a:extLst>
          </p:cNvPr>
          <p:cNvSpPr txBox="1"/>
          <p:nvPr/>
        </p:nvSpPr>
        <p:spPr>
          <a:xfrm>
            <a:off x="3657600" y="4894730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就會出現了</a:t>
            </a:r>
          </a:p>
        </p:txBody>
      </p:sp>
    </p:spTree>
    <p:extLst>
      <p:ext uri="{BB962C8B-B14F-4D97-AF65-F5344CB8AC3E}">
        <p14:creationId xmlns:p14="http://schemas.microsoft.com/office/powerpoint/2010/main" val="429245214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運作原理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8952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就是手機或電腦上裝的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發送訊息給另一個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中央平台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訊息中有很多中繼資料需要處理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運作原理</a:t>
            </a:r>
          </a:p>
        </p:txBody>
      </p:sp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9BAE5F-1F8C-BE85-443D-A381739D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2" y="887438"/>
            <a:ext cx="8590135" cy="53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653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75270" y="192499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對話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8D9686-DB7A-DAAA-F29C-ECCDBE5E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1" y="1295400"/>
            <a:ext cx="1704975" cy="25431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3C4E5E-EB4E-F798-C394-1EAC7D7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0" y="4266500"/>
            <a:ext cx="1704975" cy="2543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F99DA3-1006-D408-6FC1-1CA75622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17" y="2752772"/>
            <a:ext cx="1822814" cy="30274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B1E555-66DA-9B5C-948F-D6C1242AE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761" y="1549080"/>
            <a:ext cx="1990725" cy="523875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ED1D816-60C5-B6FB-A77F-06D32BB4F558}"/>
              </a:ext>
            </a:extLst>
          </p:cNvPr>
          <p:cNvCxnSpPr/>
          <p:nvPr/>
        </p:nvCxnSpPr>
        <p:spPr>
          <a:xfrm>
            <a:off x="4043494" y="2903684"/>
            <a:ext cx="1113267" cy="52850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EA09480-3191-F142-CCE8-3254B76034E3}"/>
              </a:ext>
            </a:extLst>
          </p:cNvPr>
          <p:cNvCxnSpPr>
            <a:cxnSpLocks/>
          </p:cNvCxnSpPr>
          <p:nvPr/>
        </p:nvCxnSpPr>
        <p:spPr>
          <a:xfrm flipH="1">
            <a:off x="4043494" y="5071235"/>
            <a:ext cx="1013833" cy="708993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8507EB7-427D-3DC5-A2FE-9439EA58EA16}"/>
              </a:ext>
            </a:extLst>
          </p:cNvPr>
          <p:cNvCxnSpPr>
            <a:cxnSpLocks/>
          </p:cNvCxnSpPr>
          <p:nvPr/>
        </p:nvCxnSpPr>
        <p:spPr>
          <a:xfrm flipV="1">
            <a:off x="4105413" y="4879769"/>
            <a:ext cx="889994" cy="65831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2330F0A-342A-3DF5-0C6E-B2607A4433D0}"/>
              </a:ext>
            </a:extLst>
          </p:cNvPr>
          <p:cNvCxnSpPr>
            <a:cxnSpLocks/>
          </p:cNvCxnSpPr>
          <p:nvPr/>
        </p:nvCxnSpPr>
        <p:spPr>
          <a:xfrm flipH="1" flipV="1">
            <a:off x="4025556" y="3075359"/>
            <a:ext cx="958386" cy="54829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59939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的官方平台，然後將訊息傳給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的處理平台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處理平台分為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及伺服器資料庫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儲存資料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自行搭建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來處理訊息，再傳給其它使用者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78989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29338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45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FD27E60-E419-964C-8ED4-0D9B079C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1" y="808083"/>
            <a:ext cx="8464492" cy="54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86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2551584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向其它使用者發送訊息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CE65FD-78B3-63CC-95A9-BCA6A32F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490" y="2509783"/>
            <a:ext cx="996597" cy="148222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6259721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2734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146997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會先經過</a:t>
            </a:r>
            <a:r>
              <a:rPr lang="en-US" altLang="zh-TW" dirty="0"/>
              <a:t>LINE</a:t>
            </a:r>
            <a:r>
              <a:rPr lang="zh-TW" altLang="en-US" dirty="0"/>
              <a:t>的平台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321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4399570" y="271878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再發送給其它使用者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FCA8D4E9-3CAC-1259-FA0D-1C2118863596}"/>
              </a:ext>
            </a:extLst>
          </p:cNvPr>
          <p:cNvCxnSpPr>
            <a:cxnSpLocks/>
          </p:cNvCxnSpPr>
          <p:nvPr/>
        </p:nvCxnSpPr>
        <p:spPr>
          <a:xfrm>
            <a:off x="4468368" y="3318836"/>
            <a:ext cx="2298192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4AE8A5C2-0E9D-F0C7-FB21-57763834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88" y="2515007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241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93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83966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2403056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3033005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3294942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2215697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663829" y="1348777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</p:spTree>
    <p:extLst>
      <p:ext uri="{BB962C8B-B14F-4D97-AF65-F5344CB8AC3E}">
        <p14:creationId xmlns:p14="http://schemas.microsoft.com/office/powerpoint/2010/main" val="145737370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CF62D2C4-93B6-4031-6460-1592C80C3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035035"/>
            <a:ext cx="670224" cy="103308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081220" y="5100305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</p:spTree>
    <p:extLst>
      <p:ext uri="{BB962C8B-B14F-4D97-AF65-F5344CB8AC3E}">
        <p14:creationId xmlns:p14="http://schemas.microsoft.com/office/powerpoint/2010/main" val="9802826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384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1118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AC4FBEC-B859-A27B-E6DE-E82DF2FA078A}"/>
              </a:ext>
            </a:extLst>
          </p:cNvPr>
          <p:cNvCxnSpPr>
            <a:cxnSpLocks/>
          </p:cNvCxnSpPr>
          <p:nvPr/>
        </p:nvCxnSpPr>
        <p:spPr>
          <a:xfrm flipV="1">
            <a:off x="6651069" y="2330196"/>
            <a:ext cx="0" cy="1699265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539899A-79B4-7DD5-2F4D-B7C8111D32B4}"/>
              </a:ext>
            </a:extLst>
          </p:cNvPr>
          <p:cNvCxnSpPr>
            <a:cxnSpLocks/>
          </p:cNvCxnSpPr>
          <p:nvPr/>
        </p:nvCxnSpPr>
        <p:spPr>
          <a:xfrm flipH="1">
            <a:off x="6003076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7BD5E9B-4C3E-61D7-58BE-485338C843CD}"/>
              </a:ext>
            </a:extLst>
          </p:cNvPr>
          <p:cNvCxnSpPr>
            <a:cxnSpLocks/>
          </p:cNvCxnSpPr>
          <p:nvPr/>
        </p:nvCxnSpPr>
        <p:spPr>
          <a:xfrm flipH="1">
            <a:off x="4306324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9D8EB51-A3E1-974F-A2C4-7A2C646DFA6B}"/>
              </a:ext>
            </a:extLst>
          </p:cNvPr>
          <p:cNvCxnSpPr>
            <a:cxnSpLocks/>
          </p:cNvCxnSpPr>
          <p:nvPr/>
        </p:nvCxnSpPr>
        <p:spPr>
          <a:xfrm flipH="1">
            <a:off x="1520517" y="2330196"/>
            <a:ext cx="987552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07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D28138-E3D3-C430-BEE2-9D13570C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64" y="996825"/>
            <a:ext cx="4311872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093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04BEE7-6B87-143D-C238-5E1A41D5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0" y="1331752"/>
            <a:ext cx="8900719" cy="43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7425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06FDF17-9334-6CAD-213C-0E3704C710FE}"/>
              </a:ext>
            </a:extLst>
          </p:cNvPr>
          <p:cNvSpPr/>
          <p:nvPr/>
        </p:nvSpPr>
        <p:spPr>
          <a:xfrm>
            <a:off x="3020037" y="1786854"/>
            <a:ext cx="3204594" cy="3959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485742-852A-0E98-7F70-C3531CB2D1FE}"/>
              </a:ext>
            </a:extLst>
          </p:cNvPr>
          <p:cNvSpPr/>
          <p:nvPr/>
        </p:nvSpPr>
        <p:spPr>
          <a:xfrm>
            <a:off x="5622021" y="1570139"/>
            <a:ext cx="3345809" cy="417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30246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2FEB86D-6089-7F15-2C7A-29964499725E}"/>
              </a:ext>
            </a:extLst>
          </p:cNvPr>
          <p:cNvSpPr/>
          <p:nvPr/>
        </p:nvSpPr>
        <p:spPr>
          <a:xfrm>
            <a:off x="6333687" y="1729529"/>
            <a:ext cx="2603437" cy="4008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513590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64892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320643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5606641" y="3815593"/>
            <a:ext cx="3320643" cy="19224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58744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875715"/>
            <a:ext cx="3320643" cy="1862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6316910" y="3791825"/>
            <a:ext cx="2610374" cy="1946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11099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951215"/>
            <a:ext cx="3320643" cy="1786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02706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61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6784CF-9C47-02DA-9DFB-9C759968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43995"/>
              </p:ext>
            </p:extLst>
          </p:nvPr>
        </p:nvGraphicFramePr>
        <p:xfrm>
          <a:off x="201336" y="209725"/>
          <a:ext cx="8808440" cy="6484690"/>
        </p:xfrm>
        <a:graphic>
          <a:graphicData uri="http://schemas.openxmlformats.org/drawingml/2006/table">
            <a:tbl>
              <a:tblPr/>
              <a:tblGrid>
                <a:gridCol w="1912690">
                  <a:extLst>
                    <a:ext uri="{9D8B030D-6E8A-4147-A177-3AD203B41FA5}">
                      <a16:colId xmlns:a16="http://schemas.microsoft.com/office/drawing/2014/main" val="3867963106"/>
                    </a:ext>
                  </a:extLst>
                </a:gridCol>
                <a:gridCol w="6895750">
                  <a:extLst>
                    <a:ext uri="{9D8B030D-6E8A-4147-A177-3AD203B41FA5}">
                      <a16:colId xmlns:a16="http://schemas.microsoft.com/office/drawing/2014/main" val="1102718942"/>
                    </a:ext>
                  </a:extLst>
                </a:gridCol>
              </a:tblGrid>
              <a:tr h="336658"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466966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架設於客戶端的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，用於接收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發出的請求（例如加入好友、封鎖、來自用戶的訊息等）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zh-TW" altLang="en-US" sz="1800" b="1" dirty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我們主要就是開發這個部分</a:t>
                      </a:r>
                      <a:endParaRPr lang="zh-TW" altLang="en-US" sz="1800" b="1" dirty="0">
                        <a:solidFill>
                          <a:srgbClr val="FFFF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93114"/>
                  </a:ext>
                </a:extLst>
              </a:tr>
              <a:tr h="33665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Platform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負責發送和接收訊息的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08233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 Gateway Server (GW Server)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Server，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使用時必須經過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57001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Server、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或是由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發送和接收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格式的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資訊。或是指發送和接收的資訊本身。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15072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當發生訊息交換時（例如加入好友或用戶向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發送訊息等），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接收到的請求。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41501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代碼中所包含的加入好友、封鎖等資訊，以及用戶向官方帳號發送的訊息統稱。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可能會包含多個事件。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1522"/>
                  </a:ext>
                </a:extLst>
              </a:tr>
              <a:tr h="961059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endpoint URL。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時，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平台會向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用戶與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互動時，會觸發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605677"/>
                  </a:ext>
                </a:extLst>
              </a:tr>
              <a:tr h="64231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Provider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指的是提供服務的個人或公司，在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Developers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控制台中建立。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646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51682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 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運作注意事項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81248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採用對應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SSL/TLS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的通訊環境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安全性的通訊環境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4A854A-BF07-F9FC-D89B-7A8FA54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35" y="2716328"/>
            <a:ext cx="60769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4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E2E7A2-9FCA-ADA8-79D5-F9CD137B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94" y="914271"/>
            <a:ext cx="4115011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925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伺服器上接收到請求時，首先，請盡快回傳狀態代碼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OK)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回應狀態代碼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C91FCF-E254-AB6B-FC13-F625237A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4" y="3095494"/>
            <a:ext cx="8456103" cy="22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225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44390" y="766194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防止來自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以外的未經授權請求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4964A9-66AB-89B6-0F5E-DB1EC6AA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1" y="2133941"/>
            <a:ext cx="8888136" cy="35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5791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03113" y="262855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自行用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9DA09-3FED-3B81-9F1B-31B5CF82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785"/>
            <a:ext cx="9144000" cy="38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54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F21D26-2D2D-1CCA-4BC6-2FC4065E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1049151"/>
            <a:ext cx="8808440" cy="49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8511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1400EB-C890-E920-A73F-CD003656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8" y="1801400"/>
            <a:ext cx="8774884" cy="32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9495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A9FFCB-BF92-B693-C5B1-5C292686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1223753"/>
            <a:ext cx="8565160" cy="47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134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74F6EE5-231A-80C2-EDE0-58CC13B1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6" y="1342239"/>
            <a:ext cx="8539238" cy="44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2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3F2111-3C40-3464-E372-CB6F8173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94" y="223246"/>
            <a:ext cx="6584607" cy="65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52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E08984-66A6-93F7-29B9-8D6E8CEB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0" y="520118"/>
            <a:ext cx="7996109" cy="60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4124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866</Words>
  <Application>Microsoft Office PowerPoint</Application>
  <PresentationFormat>如螢幕大小 (4:3)</PresentationFormat>
  <Paragraphs>152</Paragraphs>
  <Slides>76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76</vt:i4>
      </vt:variant>
    </vt:vector>
  </HeadingPairs>
  <TitlesOfParts>
    <vt:vector size="84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86</cp:revision>
  <dcterms:created xsi:type="dcterms:W3CDTF">2024-05-09T05:53:07Z</dcterms:created>
  <dcterms:modified xsi:type="dcterms:W3CDTF">2024-05-23T05:47:02Z</dcterms:modified>
</cp:coreProperties>
</file>